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48" r:id="rId1"/>
  </p:sldMasterIdLst>
  <p:handoutMasterIdLst>
    <p:handoutMasterId r:id="rId8"/>
  </p:handoutMasterIdLst>
  <p:sldIdLst>
    <p:sldId id="270" r:id="rId2"/>
    <p:sldId id="261" r:id="rId3"/>
    <p:sldId id="260" r:id="rId4"/>
    <p:sldId id="257" r:id="rId5"/>
    <p:sldId id="258" r:id="rId6"/>
    <p:sldId id="256" r:id="rId7"/>
  </p:sldIdLst>
  <p:sldSz cx="6858000" cy="9906000" type="A4"/>
  <p:notesSz cx="9926638" cy="6797675"/>
  <p:defaultTextStyle>
    <a:defPPr>
      <a:defRPr lang="th-TH"/>
    </a:defPPr>
    <a:lvl1pPr marL="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46" y="-13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9613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622797" y="1"/>
            <a:ext cx="4301543" cy="339613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FF4B0CED-2253-439C-8450-A58A68C3906D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978"/>
            <a:ext cx="4301543" cy="33961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7" y="6456978"/>
            <a:ext cx="4301543" cy="33961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70A1A6E3-9C8C-42B2-8F30-EE3F4C56842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220892" y="740660"/>
            <a:ext cx="1620440" cy="1577622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59571" y="740660"/>
            <a:ext cx="4747022" cy="1577622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59570" y="4315531"/>
            <a:ext cx="3183731" cy="1220135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657600" y="4315531"/>
            <a:ext cx="3183731" cy="1220135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3" y="2217389"/>
            <a:ext cx="3030141" cy="92410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3" y="3141485"/>
            <a:ext cx="3030141" cy="570741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70" y="2217389"/>
            <a:ext cx="3031331" cy="92410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94409"/>
            <a:ext cx="3833813" cy="845449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5"/>
            <a:ext cx="4114800" cy="81862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6"/>
            <a:ext cx="4114800" cy="116257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D1EE-274A-472C-81BB-8D9EFE9F8D63}" type="datetimeFigureOut">
              <a:rPr lang="th-TH" smtClean="0"/>
              <a:pPr/>
              <a:t>23/09/58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B3E9-1B27-4A1D-8B5B-8A22DB17A3E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1750" y="4"/>
            <a:ext cx="195450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คณะเภสัชศาสตร์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2870" y="344488"/>
            <a:ext cx="6617926" cy="9487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26" name="แผนผังลำดับงาน: หน่วงเวลา 25"/>
          <p:cNvSpPr/>
          <p:nvPr/>
        </p:nvSpPr>
        <p:spPr>
          <a:xfrm rot="10800000">
            <a:off x="6068751" y="8199528"/>
            <a:ext cx="647420" cy="1615894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th-TH" sz="1800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5701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ประตู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4714884" y="4730118"/>
            <a:ext cx="1950569" cy="3366154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22" y="4797286"/>
            <a:ext cx="1838776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Refrig.CentrifugeBeckman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Coulter/</a:t>
            </a:r>
            <a:b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Allegra –X30R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M-00369-5/55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9198" y="6711277"/>
            <a:ext cx="164307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เครื่องชั่ง 2 แขน</a:t>
            </a:r>
            <a:b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 M-00369-9/55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>
            <a:off x="108857" y="4117193"/>
            <a:ext cx="6617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สี่เหลี่ยมผืนผ้า 33"/>
          <p:cNvSpPr/>
          <p:nvPr/>
        </p:nvSpPr>
        <p:spPr>
          <a:xfrm>
            <a:off x="4097646" y="3727149"/>
            <a:ext cx="2571714" cy="334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cxnSp>
        <p:nvCxnSpPr>
          <p:cNvPr id="35" name="ลูกศรเชื่อมต่อแบบตรง 34"/>
          <p:cNvCxnSpPr/>
          <p:nvPr/>
        </p:nvCxnSpPr>
        <p:spPr>
          <a:xfrm>
            <a:off x="4251949" y="3894311"/>
            <a:ext cx="226310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 flipH="1">
            <a:off x="4251949" y="3964772"/>
            <a:ext cx="22116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สี่เหลี่ยมผืนผ้า 36"/>
          <p:cNvSpPr/>
          <p:nvPr/>
        </p:nvSpPr>
        <p:spPr>
          <a:xfrm>
            <a:off x="4714884" y="1108286"/>
            <a:ext cx="1950569" cy="2130201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57760" y="1383076"/>
            <a:ext cx="171451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Biohazard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ESCO 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AC2 – 4E1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M-00616-1.1/49</a:t>
            </a:r>
          </a:p>
        </p:txBody>
      </p:sp>
      <p:sp>
        <p:nvSpPr>
          <p:cNvPr id="48" name="สี่เหลี่ยมผืนผ้า 47"/>
          <p:cNvSpPr/>
          <p:nvPr/>
        </p:nvSpPr>
        <p:spPr>
          <a:xfrm rot="16200000">
            <a:off x="1124401" y="1971187"/>
            <a:ext cx="1608802" cy="2571768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4763" y="2595546"/>
            <a:ext cx="224704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</a:t>
            </a:r>
            <a:r>
              <a:rPr lang="en-US" sz="1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Incubator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SHELLAB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Shelldon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M-00616-1.3/49</a:t>
            </a:r>
          </a:p>
        </p:txBody>
      </p:sp>
      <p:sp>
        <p:nvSpPr>
          <p:cNvPr id="50" name="สี่เหลี่ยมผืนผ้า 49"/>
          <p:cNvSpPr/>
          <p:nvPr/>
        </p:nvSpPr>
        <p:spPr>
          <a:xfrm rot="16200000">
            <a:off x="1259952" y="-175838"/>
            <a:ext cx="1537246" cy="2671758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78445" y="514021"/>
            <a:ext cx="2093653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Inverted Microscope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Nikon/ ECLIPSE TS100</a:t>
            </a:r>
            <a:b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M-00425-8/53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1750" y="4"/>
            <a:ext cx="195450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คณะเภสัชศาสตร์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2870" y="239755"/>
            <a:ext cx="6617926" cy="959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 rot="5400000">
            <a:off x="3021359" y="1360113"/>
            <a:ext cx="2451910" cy="4637024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latin typeface="Times New Roman" pitchFamily="18" charset="0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49679" y="1023910"/>
            <a:ext cx="1564810" cy="8776771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latin typeface="Times New Roman" pitchFamily="18" charset="0"/>
            </a:endParaRPr>
          </a:p>
        </p:txBody>
      </p:sp>
      <p:sp>
        <p:nvSpPr>
          <p:cNvPr id="26" name="แผนผังลำดับงาน: หน่วงเวลา 25"/>
          <p:cNvSpPr/>
          <p:nvPr/>
        </p:nvSpPr>
        <p:spPr>
          <a:xfrm rot="16200000">
            <a:off x="2206978" y="8802677"/>
            <a:ext cx="701372" cy="1357865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th-TH" sz="1800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5703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ประตู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2140" y="3795704"/>
            <a:ext cx="215226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Real – Time PCR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Roche 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Light Cycler 480II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M-00356-(1-10)/53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 rot="5400000">
            <a:off x="3535196" y="-1420092"/>
            <a:ext cx="1480552" cy="4836217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 rot="5400000">
            <a:off x="3110751" y="4277563"/>
            <a:ext cx="2286018" cy="4637024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latin typeface="Times New Roman" pitchFamily="18" charset="0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 rot="5400000">
            <a:off x="4232703" y="7332578"/>
            <a:ext cx="1557299" cy="3370443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7761" y="8310586"/>
            <a:ext cx="183881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Refrigerator </a:t>
            </a:r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Centrifug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Beckman Coulter </a:t>
            </a:r>
            <a:b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Allegra –X15R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M-00411-3/53</a:t>
            </a:r>
            <a:endParaRPr lang="th-TH" sz="16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4985" y="8310586"/>
            <a:ext cx="157277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Centrifuge, Beckman Coulter / Allegra –X12</a:t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M-00210-5/53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81190" y="6628526"/>
            <a:ext cx="2546011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Flow </a:t>
            </a:r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cytometry</a:t>
            </a:r>
            <a:endParaRPr lang="en-US" sz="1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Becton Dickinson/</a:t>
            </a:r>
            <a:b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FACScanto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II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M-00310-1/54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1546" y="3795704"/>
            <a:ext cx="1878849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Genome Sequencer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Roche 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GS junior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M-00581-1/54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5952" y="5480756"/>
            <a:ext cx="2266966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Nano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drop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Thermo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2000c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M-00213-1/56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5400000">
            <a:off x="71490" y="6214996"/>
            <a:ext cx="131519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Microwave</a:t>
            </a:r>
          </a:p>
          <a:p>
            <a:pPr algn="ctr"/>
            <a:r>
              <a:rPr lang="th-TH" sz="1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SHARP </a:t>
            </a:r>
          </a:p>
          <a:p>
            <a:pPr algn="ctr"/>
            <a:r>
              <a:rPr lang="th-TH" sz="1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6322" y="2471720"/>
            <a:ext cx="1740641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Microcentrifuge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Beckman Coulter/ </a:t>
            </a:r>
          </a:p>
          <a:p>
            <a:pPr algn="ctr"/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Microfuge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18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M-00226-8/53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7694" y="452406"/>
            <a:ext cx="2311666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High Speed Centrifuge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Tomy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MX-305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M-00391-2/55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5400000">
            <a:off x="1040752" y="8972178"/>
            <a:ext cx="99028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เครื่องชั่ง 2 แขน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43838" y="8623028"/>
            <a:ext cx="122585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Hot plate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IKA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M-00360-21/53</a:t>
            </a:r>
            <a:endParaRPr lang="th-TH" sz="16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116941" y="7398843"/>
            <a:ext cx="1108219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Stirrer/ IKA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M-00360-18/53</a:t>
            </a:r>
          </a:p>
        </p:txBody>
      </p:sp>
      <p:sp>
        <p:nvSpPr>
          <p:cNvPr id="31" name="TextBox 30"/>
          <p:cNvSpPr txBox="1"/>
          <p:nvPr/>
        </p:nvSpPr>
        <p:spPr>
          <a:xfrm rot="5400000">
            <a:off x="80206" y="3634511"/>
            <a:ext cx="1448731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Balance (2)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Sartorius/</a:t>
            </a:r>
            <a:b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BSA4202S-CW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M-00397-2/53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5400000">
            <a:off x="-34205" y="2286824"/>
            <a:ext cx="1431332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Balance </a:t>
            </a:r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(4)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Sartorius/ BSA224S-CW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M-00396-9/53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5400000">
            <a:off x="336541" y="701633"/>
            <a:ext cx="1210858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เครื่องพิมพ์</a:t>
            </a:r>
            <a:endParaRPr lang="en-US" sz="1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Sartorius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-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M-00397-4/53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สี่เหลี่ยมผืนผ้า 45"/>
          <p:cNvSpPr>
            <a:spLocks noChangeArrowheads="1"/>
          </p:cNvSpPr>
          <p:nvPr/>
        </p:nvSpPr>
        <p:spPr bwMode="auto">
          <a:xfrm>
            <a:off x="162272" y="5020597"/>
            <a:ext cx="1087438" cy="111822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 meter</a:t>
            </a:r>
            <a:br>
              <a:rPr lang="en-US" sz="1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Beckman</a:t>
            </a:r>
            <a:br>
              <a:rPr lang="en-US" sz="1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M00380-2/53</a:t>
            </a:r>
            <a:endParaRPr lang="th-TH" sz="16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38644" y="5467354"/>
            <a:ext cx="2214578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Luminex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200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Luminex</a:t>
            </a:r>
            <a:endParaRPr lang="en-US" sz="1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200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M-00412-1/57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62140" y="2499410"/>
            <a:ext cx="2466992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Digital droplet PCR,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Bio-Rad</a:t>
            </a:r>
          </a:p>
          <a:p>
            <a:pPr algn="ctr"/>
            <a:r>
              <a:rPr lang="th-TH" sz="16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QX200 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M-00258-(1-6)/57</a:t>
            </a:r>
            <a:endParaRPr lang="th-TH" sz="16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1750" y="4"/>
            <a:ext cx="1954503" cy="3175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คณะเภสัชศาสตร์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2870" y="239755"/>
            <a:ext cx="6617926" cy="959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285992" y="1452539"/>
            <a:ext cx="3643338" cy="5572164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49679" y="344489"/>
            <a:ext cx="1707686" cy="9466296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79376" y="3388601"/>
            <a:ext cx="207134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Heat Block</a:t>
            </a:r>
          </a:p>
          <a:p>
            <a:pPr algn="ctr"/>
            <a:r>
              <a:rPr lang="th-TH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Benchmark/ Digital Heat Block</a:t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M-00283-6/54</a:t>
            </a:r>
          </a:p>
        </p:txBody>
      </p:sp>
      <p:sp>
        <p:nvSpPr>
          <p:cNvPr id="26" name="แผนผังลำดับงาน: หน่วงเวลา 25"/>
          <p:cNvSpPr/>
          <p:nvPr/>
        </p:nvSpPr>
        <p:spPr>
          <a:xfrm rot="16200000">
            <a:off x="3052597" y="8735813"/>
            <a:ext cx="701372" cy="1491594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th-TH" sz="1800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5704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ประตู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-6903" y="8052804"/>
            <a:ext cx="207134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Shaking water bath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SV2945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M-00362-2/53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3791" y="5907786"/>
            <a:ext cx="193065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Biohazard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Logic 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LABCONCO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M-00370-1/56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86" y="1452538"/>
            <a:ext cx="187669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Incubator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INE600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M-00331-2/53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7430" y="5738818"/>
            <a:ext cx="19288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Shaking Incubator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Ivymen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221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M-00382-5/53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504" y="7096140"/>
            <a:ext cx="19288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Shaking Incubator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Ivymen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221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M-00382-5/53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1685827" y="3495581"/>
            <a:ext cx="257176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Hybridization  Incubator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FINEPCR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Combi-21SV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M-00477-1/57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0800000">
            <a:off x="2606052" y="9602255"/>
            <a:ext cx="195450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คณะเภสัชศาสตร์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02870" y="75838"/>
            <a:ext cx="6617926" cy="959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 rot="16200000">
            <a:off x="4587987" y="7538430"/>
            <a:ext cx="2221524" cy="1947211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650875" y="7813926"/>
            <a:ext cx="216569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Refrigerated Centrifuge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Beckman Coulter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Allegra – X30R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M-00369-6/55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108857" y="4897280"/>
            <a:ext cx="6617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สี่เหลี่ยมผืนผ้า 15"/>
          <p:cNvSpPr/>
          <p:nvPr/>
        </p:nvSpPr>
        <p:spPr>
          <a:xfrm>
            <a:off x="4714883" y="4524373"/>
            <a:ext cx="2005911" cy="3729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>
            <a:off x="4801291" y="4730118"/>
            <a:ext cx="1765201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rot="10800000">
            <a:off x="4728359" y="4738686"/>
            <a:ext cx="486591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สี่เหลี่ยมผืนผ้า 20"/>
          <p:cNvSpPr/>
          <p:nvPr/>
        </p:nvSpPr>
        <p:spPr>
          <a:xfrm>
            <a:off x="2143116" y="5529064"/>
            <a:ext cx="1785950" cy="3528391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2214554" y="5784345"/>
            <a:ext cx="164307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Water bath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Julabo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TW12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M-00425-7/53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58432" y="4953000"/>
            <a:ext cx="1686392" cy="4290476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70630" y="5229870"/>
            <a:ext cx="185736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เครื่องชั่ง 4 ตำแหน่ง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Sartorius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BSA224S-CW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M-00396-10/53</a:t>
            </a:r>
            <a:endParaRPr lang="th-TH" sz="18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แผนผังลำดับงาน: หน่วงเวลา 24"/>
          <p:cNvSpPr/>
          <p:nvPr/>
        </p:nvSpPr>
        <p:spPr>
          <a:xfrm rot="16200000">
            <a:off x="3234759" y="8700495"/>
            <a:ext cx="645653" cy="1285856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th-TH" sz="1800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5706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ประตู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 rot="5400000">
            <a:off x="1240982" y="1569188"/>
            <a:ext cx="2188582" cy="4347693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1632926" y="3148676"/>
            <a:ext cx="2056173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</a:t>
            </a:r>
            <a:r>
              <a:rPr lang="en-US" sz="1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Incubator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SHELLAB Sheldon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Mfg.Inc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M-00410-1.3/50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33844" y="3024174"/>
            <a:ext cx="206631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</a:t>
            </a:r>
            <a:r>
              <a:rPr lang="en-US" sz="1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Incubator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Thermo SCIENTIFIC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3111</a:t>
            </a:r>
            <a:b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M-00292-12/56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 rot="5400000">
            <a:off x="4037795" y="-719499"/>
            <a:ext cx="1823347" cy="3472986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5167688" y="403354"/>
            <a:ext cx="170627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Biohazard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ESCO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AC2-4E1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M-00425-4/53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3271842" y="403354"/>
            <a:ext cx="170627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Biohazard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Logic / LABCONCO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M-00370-2/56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 rot="10800000">
            <a:off x="161426" y="272480"/>
            <a:ext cx="1981690" cy="1997521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252390" y="529440"/>
            <a:ext cx="179274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Inverted Microscope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Nikon/ECLIPSE TS100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M-00286-3/54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2195504" y="7561935"/>
            <a:ext cx="171451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เครื่องชั่ง </a:t>
            </a:r>
            <a:br>
              <a:rPr lang="th-TH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</a:br>
            <a:r>
              <a:rPr lang="th-TH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2 แขน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M-00369-10/55</a:t>
            </a:r>
          </a:p>
          <a:p>
            <a:pPr algn="ctr"/>
            <a:endParaRPr lang="th-TH" sz="18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1750" y="4"/>
            <a:ext cx="195450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คณะเภสัชศาสตร์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2870" y="239755"/>
            <a:ext cx="6617926" cy="959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357694" y="272481"/>
            <a:ext cx="2328983" cy="9375782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4854857" y="55720"/>
            <a:ext cx="1456874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Hot Air Oven</a:t>
            </a:r>
          </a:p>
          <a:p>
            <a:pPr algn="ctr"/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UFE 500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M-00360-2/53</a:t>
            </a:r>
          </a:p>
          <a:p>
            <a:pPr algn="ctr"/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4857307" y="1553686"/>
            <a:ext cx="1456874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Hot Air Oven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UFE 500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M-00360-1/53</a:t>
            </a:r>
          </a:p>
          <a:p>
            <a:pPr algn="ctr"/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4857304" y="3049886"/>
            <a:ext cx="1456875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Hot Air Oven</a:t>
            </a:r>
          </a:p>
          <a:p>
            <a:pPr algn="ctr"/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UFE 500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M-00360-3/53</a:t>
            </a:r>
          </a:p>
          <a:p>
            <a:pPr algn="ctr"/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5400000">
            <a:off x="4796000" y="6339067"/>
            <a:ext cx="1571671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Autoclave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HIRAYAMA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HV-85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M00248-2/53</a:t>
            </a:r>
            <a:b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5400000">
            <a:off x="4884418" y="7865632"/>
            <a:ext cx="139301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Autoclave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Tomy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SX-700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M-00390-3/55</a:t>
            </a:r>
          </a:p>
          <a:p>
            <a:pPr algn="ctr"/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49678" y="275724"/>
            <a:ext cx="1921999" cy="489159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5400000">
            <a:off x="65021" y="553119"/>
            <a:ext cx="18682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เครื่องทำน้ำแข็ง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ICEMAN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M-00131-2/53</a:t>
            </a:r>
          </a:p>
          <a:p>
            <a:pPr algn="ctr"/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-44724" y="2630044"/>
            <a:ext cx="213823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Sonicator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bath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BANDELIN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SONOREX DIGITEC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M-00522-2/55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แผนผังลำดับงาน: หน่วงเวลา 25"/>
          <p:cNvSpPr/>
          <p:nvPr/>
        </p:nvSpPr>
        <p:spPr>
          <a:xfrm rot="16200000">
            <a:off x="2949729" y="8736927"/>
            <a:ext cx="701372" cy="1491594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th-TH" sz="1800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ahoma" pitchFamily="34" charset="0"/>
              </a:rPr>
              <a:t>5713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ประตู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1750" y="4"/>
            <a:ext cx="195450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คณะเภสัชศาสตร์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2870" y="344488"/>
            <a:ext cx="6617926" cy="9487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365105" y="468640"/>
            <a:ext cx="228601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Deep Freezer -80 </a:t>
            </a:r>
            <a:r>
              <a:rPr lang="en-US" sz="1800" baseline="30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 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with CO</a:t>
            </a:r>
            <a:r>
              <a:rPr lang="en-US" sz="1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Back up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Thermo Scientific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995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M-00359-1/53</a:t>
            </a:r>
          </a:p>
          <a:p>
            <a:pPr algn="ctr"/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303061" y="3479406"/>
            <a:ext cx="207134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Chiller </a:t>
            </a:r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4 </a:t>
            </a:r>
            <a:r>
              <a:rPr lang="en-US" sz="1800" baseline="30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 with rocker 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Thermo Scientific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JEWETT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M00521-1/55</a:t>
            </a:r>
            <a:endParaRPr lang="th-TH" sz="1800" dirty="0" smtClean="0">
              <a:latin typeface="Times New Roman" pitchFamily="18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แผนผังลำดับงาน: หน่วงเวลา 25"/>
          <p:cNvSpPr/>
          <p:nvPr/>
        </p:nvSpPr>
        <p:spPr>
          <a:xfrm rot="10800000">
            <a:off x="6068752" y="7293260"/>
            <a:ext cx="647420" cy="1615894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th-TH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5714</a:t>
            </a:r>
          </a:p>
          <a:p>
            <a:pPr algn="ctr"/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ประตู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4381775" y="3082361"/>
            <a:ext cx="2286016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Deep Freezer -80 </a:t>
            </a:r>
            <a:r>
              <a:rPr lang="en-US" sz="1800" baseline="30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 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ยี่ห้อ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Thermo Scientific</a:t>
            </a:r>
          </a:p>
          <a:p>
            <a:pPr algn="ctr"/>
            <a:r>
              <a:rPr lang="th-TH" sz="1800" dirty="0" smtClean="0">
                <a:latin typeface="Times New Roman" pitchFamily="18" charset="0"/>
                <a:ea typeface="Tahoma" pitchFamily="34" charset="0"/>
                <a:cs typeface="Tahoma" pitchFamily="34" charset="0"/>
              </a:rPr>
              <a:t>รุ่น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995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M-00523-3/55</a:t>
            </a:r>
          </a:p>
          <a:p>
            <a:pPr algn="ctr"/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443</Words>
  <Application>Microsoft Office PowerPoint</Application>
  <PresentationFormat>กระดาษ A4 (210x297 มม.)</PresentationFormat>
  <Paragraphs>188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</vt:vector>
  </TitlesOfParts>
  <Company>Khon 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ACER</dc:creator>
  <cp:lastModifiedBy>Khon Kaen University</cp:lastModifiedBy>
  <cp:revision>211</cp:revision>
  <dcterms:created xsi:type="dcterms:W3CDTF">2013-08-13T03:30:38Z</dcterms:created>
  <dcterms:modified xsi:type="dcterms:W3CDTF">2015-09-23T08:08:07Z</dcterms:modified>
</cp:coreProperties>
</file>